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74" r:id="rId8"/>
    <p:sldId id="275" r:id="rId9"/>
    <p:sldId id="276" r:id="rId10"/>
    <p:sldId id="277" r:id="rId11"/>
    <p:sldId id="279" r:id="rId12"/>
    <p:sldId id="268" r:id="rId13"/>
    <p:sldId id="26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9" autoAdjust="0"/>
    <p:restoredTop sz="90704" autoAdjust="0"/>
  </p:normalViewPr>
  <p:slideViewPr>
    <p:cSldViewPr snapToGrid="0">
      <p:cViewPr varScale="1">
        <p:scale>
          <a:sx n="68" d="100"/>
          <a:sy n="68" d="100"/>
        </p:scale>
        <p:origin x="6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JUPYTER NOTEBOOK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endParaRPr lang="en-US" sz="1400" spc="50" baseline="0" dirty="0">
            <a:latin typeface="+mn-lt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PYTHON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endParaRPr lang="en-US" sz="1400" spc="50" baseline="0" dirty="0">
            <a:latin typeface="+mn-lt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LIBROSA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NUMPY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PYAUDIO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JUPYTER NOTEBOOK</a:t>
          </a:r>
        </a:p>
      </dsp:txBody>
      <dsp:txXfrm>
        <a:off x="13760" y="748982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400" kern="1200" spc="50" baseline="0" dirty="0">
            <a:latin typeface="+mn-lt"/>
          </a:endParaRPr>
        </a:p>
      </dsp:txBody>
      <dsp:txXfrm>
        <a:off x="13760" y="1352397"/>
        <a:ext cx="2011384" cy="1643532"/>
      </dsp:txXfrm>
    </dsp:sp>
    <dsp:sp modelId="{C4F84DEA-2002-4D32-8E80-70EEE05E345A}">
      <dsp:nvSpPr>
        <dsp:cNvPr id="0" name=""/>
        <dsp:cNvSpPr/>
      </dsp:nvSpPr>
      <dsp:spPr>
        <a:xfrm>
          <a:off x="2132933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PYTHON</a:t>
          </a:r>
        </a:p>
      </dsp:txBody>
      <dsp:txXfrm>
        <a:off x="2132933" y="748982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400" kern="1200" spc="50" baseline="0" dirty="0">
            <a:latin typeface="+mn-lt"/>
          </a:endParaRPr>
        </a:p>
      </dsp:txBody>
      <dsp:txXfrm>
        <a:off x="2132933" y="1352397"/>
        <a:ext cx="2011384" cy="1643532"/>
      </dsp:txXfrm>
    </dsp:sp>
    <dsp:sp modelId="{49B7F8FA-D256-41EF-9327-52A3551D9A60}">
      <dsp:nvSpPr>
        <dsp:cNvPr id="0" name=""/>
        <dsp:cNvSpPr/>
      </dsp:nvSpPr>
      <dsp:spPr>
        <a:xfrm>
          <a:off x="4252107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LIBROSA</a:t>
          </a:r>
        </a:p>
      </dsp:txBody>
      <dsp:txXfrm>
        <a:off x="4252107" y="748982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sp:txBody>
      <dsp:txXfrm>
        <a:off x="4252107" y="1352397"/>
        <a:ext cx="2011384" cy="1643532"/>
      </dsp:txXfrm>
    </dsp:sp>
    <dsp:sp modelId="{4132ECB1-6BEF-4935-AFA3-B2EAA48FDE7E}">
      <dsp:nvSpPr>
        <dsp:cNvPr id="0" name=""/>
        <dsp:cNvSpPr/>
      </dsp:nvSpPr>
      <dsp:spPr>
        <a:xfrm>
          <a:off x="6371281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PYAUDIO</a:t>
          </a:r>
        </a:p>
      </dsp:txBody>
      <dsp:txXfrm>
        <a:off x="6371281" y="748982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sp:txBody>
      <dsp:txXfrm>
        <a:off x="6371281" y="1352397"/>
        <a:ext cx="2011384" cy="1643532"/>
      </dsp:txXfrm>
    </dsp:sp>
    <dsp:sp modelId="{59606EB9-9F10-4D12-A33F-A242FDCC0D0F}">
      <dsp:nvSpPr>
        <dsp:cNvPr id="0" name=""/>
        <dsp:cNvSpPr/>
      </dsp:nvSpPr>
      <dsp:spPr>
        <a:xfrm>
          <a:off x="8490455" y="748982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NUMPY</a:t>
          </a:r>
        </a:p>
      </dsp:txBody>
      <dsp:txXfrm>
        <a:off x="8490455" y="748982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1352397"/>
          <a:ext cx="2011384" cy="16435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</dsp:txBody>
      <dsp:txXfrm>
        <a:off x="8490455" y="1352397"/>
        <a:ext cx="2011384" cy="164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fif"/><Relationship Id="rId4" Type="http://schemas.openxmlformats.org/officeDocument/2006/relationships/image" Target="../media/image17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wrfkaggler/ravdess-emotional-speech-audio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api.si.lycee.ecmorlaix.fr/APprentissagePythonJupyter/" TargetMode="Externa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hyperlink" Target="https://en.wikiversity.org/wiki/Python_Concepts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s://github.com/AdhithyanB/Speech-Emotion-Detection-SRET-HACKA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1194" y="3950745"/>
            <a:ext cx="4941771" cy="1122202"/>
          </a:xfrm>
        </p:spPr>
        <p:txBody>
          <a:bodyPr/>
          <a:lstStyle/>
          <a:p>
            <a:r>
              <a:rPr lang="en-US" dirty="0"/>
              <a:t>RECOGNITION OF EMOTIONAL WELL BEING USING SPEECH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1195" y="5199532"/>
            <a:ext cx="4941770" cy="1721224"/>
          </a:xfrm>
        </p:spPr>
        <p:txBody>
          <a:bodyPr>
            <a:normAutofit/>
          </a:bodyPr>
          <a:lstStyle/>
          <a:p>
            <a:r>
              <a:rPr lang="en-US" dirty="0" smtClean="0"/>
              <a:t>Team Members:</a:t>
            </a:r>
          </a:p>
          <a:p>
            <a:r>
              <a:rPr lang="en-US" dirty="0" err="1" smtClean="0"/>
              <a:t>Kumaresh</a:t>
            </a:r>
            <a:r>
              <a:rPr lang="en-US" dirty="0" smtClean="0"/>
              <a:t> N M</a:t>
            </a:r>
          </a:p>
          <a:p>
            <a:r>
              <a:rPr lang="en-US" dirty="0" smtClean="0"/>
              <a:t>Adhithyan B</a:t>
            </a:r>
          </a:p>
          <a:p>
            <a:r>
              <a:rPr lang="en-US" dirty="0" err="1" smtClean="0"/>
              <a:t>Dhrish</a:t>
            </a:r>
            <a:r>
              <a:rPr lang="en-US" dirty="0" smtClean="0"/>
              <a:t> S Kumar</a:t>
            </a:r>
          </a:p>
          <a:p>
            <a:r>
              <a:rPr lang="en-US" dirty="0" err="1" smtClean="0"/>
              <a:t>Rohit</a:t>
            </a:r>
            <a:r>
              <a:rPr lang="en-US" dirty="0" smtClean="0"/>
              <a:t> A 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44728"/>
            <a:ext cx="8421688" cy="1325563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US" dirty="0"/>
              <a:t>KUMARESH N 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/>
          <a:lstStyle/>
          <a:p>
            <a:r>
              <a:rPr lang="en-US" dirty="0"/>
              <a:t>E0320004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US" dirty="0"/>
              <a:t>ADHITHYAN 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dirty="0"/>
              <a:t>E0320005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US" dirty="0"/>
              <a:t>DHRISH S KUMAR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dirty="0"/>
              <a:t>E030008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US" dirty="0"/>
              <a:t>ROHIT A 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dirty="0"/>
              <a:t>E0320022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2E56CD7-F45E-4963-B12B-E9DF130128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4988EA4-01F1-4509-A2C6-849EB76B8B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865" t="1421" r="-865" b="21815"/>
          <a:stretch/>
        </p:blipFill>
        <p:spPr>
          <a:xfrm>
            <a:off x="3836914" y="2886074"/>
            <a:ext cx="1845511" cy="1845511"/>
          </a:xfrm>
        </p:spPr>
      </p:pic>
      <p:pic>
        <p:nvPicPr>
          <p:cNvPr id="26" name="Picture Placeholder 25" descr="A person leaning against a stone pillar&#10;&#10;Description automatically generated with low confidence">
            <a:extLst>
              <a:ext uri="{FF2B5EF4-FFF2-40B4-BE49-F238E27FC236}">
                <a16:creationId xmlns:a16="http://schemas.microsoft.com/office/drawing/2014/main" id="{486D552C-D5C2-4407-B41C-B74E546A40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26678" b="17148"/>
          <a:stretch/>
        </p:blipFill>
        <p:spPr>
          <a:xfrm>
            <a:off x="6327578" y="2886074"/>
            <a:ext cx="1845511" cy="1845511"/>
          </a:xfrm>
        </p:spPr>
      </p:pic>
      <p:pic>
        <p:nvPicPr>
          <p:cNvPr id="30" name="Picture Placeholder 29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DDF59A4A-07A7-47EE-8BE9-E14323894B4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38" name="Picture Placeholder 3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6AB1180-0721-4791-BC55-7379B4897F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40" r="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180512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269441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4269440" cy="29133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is to use a model-based approach for speech emotion recognition in real time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on emotion detection through acted scenarios although people expresses their emotions by voice naturally.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Programmed to work on pipelined architecture and parallel processing.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135574"/>
            <a:ext cx="5111750" cy="1204912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025400"/>
            <a:ext cx="5433172" cy="26460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Emotion Recognition is to improve human-machine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aims to track a person’s psychological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recognize an emotion of a person precisely under noisy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Estimating the speech features of noise-corrupted emotional speeches reliably.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making it essential to take rational as well as intelligent decisions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2" y="1679341"/>
            <a:ext cx="8421688" cy="1325563"/>
          </a:xfrm>
        </p:spPr>
        <p:txBody>
          <a:bodyPr/>
          <a:lstStyle/>
          <a:p>
            <a:r>
              <a:rPr lang="en-US" dirty="0"/>
              <a:t>Dataset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1" y="2786344"/>
            <a:ext cx="3924300" cy="823912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1" y="3757496"/>
            <a:ext cx="3924300" cy="1997867"/>
          </a:xfrm>
        </p:spPr>
        <p:txBody>
          <a:bodyPr>
            <a:normAutofit/>
          </a:bodyPr>
          <a:lstStyle/>
          <a:p>
            <a:r>
              <a:rPr lang="en-US" dirty="0"/>
              <a:t>Name : RAVDESS</a:t>
            </a:r>
          </a:p>
          <a:p>
            <a:r>
              <a:rPr lang="en-US" dirty="0"/>
              <a:t>It is multimodal database or emotional speech that has been validated.</a:t>
            </a:r>
          </a:p>
          <a:p>
            <a:r>
              <a:rPr lang="en-US" dirty="0"/>
              <a:t>The collection includes 24 professional actors who vocalized lexically-matched utterances in a neutral North American accent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3184994"/>
            <a:ext cx="3943627" cy="425262"/>
          </a:xfrm>
        </p:spPr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789878"/>
            <a:ext cx="3943627" cy="1997867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https://www.kaggle.com/datasets/uwrfkaggler/ravdess-emotional-speech-audio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1712"/>
            <a:ext cx="10515600" cy="1325563"/>
          </a:xfrm>
        </p:spPr>
        <p:txBody>
          <a:bodyPr/>
          <a:lstStyle/>
          <a:p>
            <a:r>
              <a:rPr lang="en-US" dirty="0"/>
              <a:t>Tools and technologies used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130126962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8E5A5DB-3914-423E-A3DB-3D7325998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1194547" y="3572435"/>
            <a:ext cx="1360394" cy="136039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E1454A2-5568-4A81-947F-C66E4027F2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3263153" y="3572435"/>
            <a:ext cx="1360394" cy="1360394"/>
          </a:xfrm>
          <a:prstGeom prst="rect">
            <a:avLst/>
          </a:prstGeom>
        </p:spPr>
      </p:pic>
      <p:pic>
        <p:nvPicPr>
          <p:cNvPr id="1026" name="Picture 2" descr="librosa · GitHub">
            <a:extLst>
              <a:ext uri="{FF2B5EF4-FFF2-40B4-BE49-F238E27FC236}">
                <a16:creationId xmlns:a16="http://schemas.microsoft.com/office/drawing/2014/main" id="{BE594515-5F84-4993-9EBB-50DABEA1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03" y="3572435"/>
            <a:ext cx="1360394" cy="13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tableware, dishware, clipart&#10;&#10;Description automatically generated">
            <a:extLst>
              <a:ext uri="{FF2B5EF4-FFF2-40B4-BE49-F238E27FC236}">
                <a16:creationId xmlns:a16="http://schemas.microsoft.com/office/drawing/2014/main" id="{FF9F7097-E033-47A7-BCDF-16CA3B2F491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3307"/>
          <a:stretch/>
        </p:blipFill>
        <p:spPr>
          <a:xfrm>
            <a:off x="7568453" y="3572435"/>
            <a:ext cx="1372310" cy="1360394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545E24B2-BF7E-46A1-9DFD-6E759FE432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910" t="15140" r="65608" b="15731"/>
          <a:stretch/>
        </p:blipFill>
        <p:spPr>
          <a:xfrm>
            <a:off x="9733019" y="3572435"/>
            <a:ext cx="1245597" cy="136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8442" y="2519380"/>
            <a:ext cx="8421688" cy="1325563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FFDBE8E9-702B-4A62-87BD-05C82382309B}"/>
              </a:ext>
            </a:extLst>
          </p:cNvPr>
          <p:cNvSpPr/>
          <p:nvPr/>
        </p:nvSpPr>
        <p:spPr>
          <a:xfrm>
            <a:off x="5699716" y="958344"/>
            <a:ext cx="645702" cy="583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Start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327" name="Rectangle: Rounded Corners 326">
            <a:extLst>
              <a:ext uri="{FF2B5EF4-FFF2-40B4-BE49-F238E27FC236}">
                <a16:creationId xmlns:a16="http://schemas.microsoft.com/office/drawing/2014/main" id="{69655A91-626D-4EB9-A74E-AE2384881937}"/>
              </a:ext>
            </a:extLst>
          </p:cNvPr>
          <p:cNvSpPr/>
          <p:nvPr/>
        </p:nvSpPr>
        <p:spPr>
          <a:xfrm>
            <a:off x="5292644" y="3307858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Extraction of MFCC Features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C46E18C-B109-4AE2-8DA3-A1F9E8B8F464}"/>
              </a:ext>
            </a:extLst>
          </p:cNvPr>
          <p:cNvSpPr/>
          <p:nvPr/>
        </p:nvSpPr>
        <p:spPr>
          <a:xfrm>
            <a:off x="5292644" y="3881352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Separation of training and testing data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328" name="Flowchart: Data 327">
            <a:extLst>
              <a:ext uri="{FF2B5EF4-FFF2-40B4-BE49-F238E27FC236}">
                <a16:creationId xmlns:a16="http://schemas.microsoft.com/office/drawing/2014/main" id="{184E971D-1B46-4FB8-B22A-DACBF290AEFA}"/>
              </a:ext>
            </a:extLst>
          </p:cNvPr>
          <p:cNvSpPr/>
          <p:nvPr/>
        </p:nvSpPr>
        <p:spPr>
          <a:xfrm>
            <a:off x="5292649" y="1943013"/>
            <a:ext cx="1459845" cy="3953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Speech Signal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5ACB180-AD5B-4DC4-BD2C-DDC34A720026}"/>
              </a:ext>
            </a:extLst>
          </p:cNvPr>
          <p:cNvSpPr/>
          <p:nvPr/>
        </p:nvSpPr>
        <p:spPr>
          <a:xfrm>
            <a:off x="5292649" y="2656135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Pre-Processing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3" name="Flowchart: Data 82">
            <a:extLst>
              <a:ext uri="{FF2B5EF4-FFF2-40B4-BE49-F238E27FC236}">
                <a16:creationId xmlns:a16="http://schemas.microsoft.com/office/drawing/2014/main" id="{69FB1C10-26B6-4E60-B4A4-B42401F83D3E}"/>
              </a:ext>
            </a:extLst>
          </p:cNvPr>
          <p:cNvSpPr/>
          <p:nvPr/>
        </p:nvSpPr>
        <p:spPr>
          <a:xfrm>
            <a:off x="5292648" y="4599597"/>
            <a:ext cx="1459845" cy="3953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Accuracy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AA7BC2E-1E4D-4ED9-9A59-06F10CC28D7C}"/>
              </a:ext>
            </a:extLst>
          </p:cNvPr>
          <p:cNvSpPr/>
          <p:nvPr/>
        </p:nvSpPr>
        <p:spPr>
          <a:xfrm>
            <a:off x="5699719" y="5420895"/>
            <a:ext cx="645702" cy="583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Stop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499DD1B-6FB0-40E7-95E0-E7C18E21F39B}"/>
              </a:ext>
            </a:extLst>
          </p:cNvPr>
          <p:cNvSpPr/>
          <p:nvPr/>
        </p:nvSpPr>
        <p:spPr>
          <a:xfrm>
            <a:off x="7503919" y="3041127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Training Set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035E0D-E373-4629-A0E9-BB6FCE1AD717}"/>
              </a:ext>
            </a:extLst>
          </p:cNvPr>
          <p:cNvSpPr/>
          <p:nvPr/>
        </p:nvSpPr>
        <p:spPr>
          <a:xfrm>
            <a:off x="7423476" y="3881352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Testing Set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78EF421-F22C-40FD-86AC-4B75837DFB00}"/>
              </a:ext>
            </a:extLst>
          </p:cNvPr>
          <p:cNvSpPr/>
          <p:nvPr/>
        </p:nvSpPr>
        <p:spPr>
          <a:xfrm>
            <a:off x="7376941" y="4631782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Testing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B3B26053-962D-49F4-9BE3-12AD04BD7EA8}"/>
              </a:ext>
            </a:extLst>
          </p:cNvPr>
          <p:cNvSpPr/>
          <p:nvPr/>
        </p:nvSpPr>
        <p:spPr>
          <a:xfrm>
            <a:off x="9647155" y="3881352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CNN Training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8C09B25-4451-4071-934C-8C9CD3506E39}"/>
              </a:ext>
            </a:extLst>
          </p:cNvPr>
          <p:cNvSpPr/>
          <p:nvPr/>
        </p:nvSpPr>
        <p:spPr>
          <a:xfrm>
            <a:off x="9647154" y="4631782"/>
            <a:ext cx="1459847" cy="320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Testing Model</a:t>
            </a:r>
            <a:endParaRPr lang="en-IN" sz="900" dirty="0">
              <a:solidFill>
                <a:schemeClr val="bg1"/>
              </a:solidFill>
            </a:endParaRPr>
          </a:p>
        </p:txBody>
      </p: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5D2BD865-E035-4556-A17E-0B94D2CC99A6}"/>
              </a:ext>
            </a:extLst>
          </p:cNvPr>
          <p:cNvCxnSpPr>
            <a:cxnSpLocks/>
            <a:stCxn id="80" idx="3"/>
            <a:endCxn id="85" idx="1"/>
          </p:cNvCxnSpPr>
          <p:nvPr/>
        </p:nvCxnSpPr>
        <p:spPr>
          <a:xfrm flipV="1">
            <a:off x="6752491" y="3201384"/>
            <a:ext cx="751428" cy="8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E825554-4D76-424E-B927-05169D6EBDDE}"/>
              </a:ext>
            </a:extLst>
          </p:cNvPr>
          <p:cNvCxnSpPr>
            <a:cxnSpLocks/>
            <a:stCxn id="80" idx="3"/>
            <a:endCxn id="86" idx="1"/>
          </p:cNvCxnSpPr>
          <p:nvPr/>
        </p:nvCxnSpPr>
        <p:spPr>
          <a:xfrm>
            <a:off x="6752491" y="4041609"/>
            <a:ext cx="670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B8577E-297D-4A6D-B89E-42E664E4AC07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>
            <a:off x="8883323" y="4041609"/>
            <a:ext cx="763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BA6A928-CDAD-42A3-BEB8-CF0641836D88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 flipH="1">
            <a:off x="10377078" y="4201866"/>
            <a:ext cx="1" cy="42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9EE8E03-9987-4E2E-86FF-BEA508909497}"/>
              </a:ext>
            </a:extLst>
          </p:cNvPr>
          <p:cNvCxnSpPr>
            <a:cxnSpLocks/>
            <a:stCxn id="89" idx="1"/>
            <a:endCxn id="87" idx="3"/>
          </p:cNvCxnSpPr>
          <p:nvPr/>
        </p:nvCxnSpPr>
        <p:spPr>
          <a:xfrm flipH="1">
            <a:off x="8836788" y="4792039"/>
            <a:ext cx="810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C238549-AFF8-47C9-A1DE-DB60FCA5BFAB}"/>
              </a:ext>
            </a:extLst>
          </p:cNvPr>
          <p:cNvCxnSpPr>
            <a:cxnSpLocks/>
            <a:stCxn id="87" idx="1"/>
            <a:endCxn id="83" idx="5"/>
          </p:cNvCxnSpPr>
          <p:nvPr/>
        </p:nvCxnSpPr>
        <p:spPr>
          <a:xfrm flipH="1">
            <a:off x="6606509" y="4792039"/>
            <a:ext cx="770432" cy="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Connector: Elbow 347">
            <a:extLst>
              <a:ext uri="{FF2B5EF4-FFF2-40B4-BE49-F238E27FC236}">
                <a16:creationId xmlns:a16="http://schemas.microsoft.com/office/drawing/2014/main" id="{04195FF6-9747-408E-B2E4-33082C19023E}"/>
              </a:ext>
            </a:extLst>
          </p:cNvPr>
          <p:cNvCxnSpPr>
            <a:cxnSpLocks/>
            <a:stCxn id="85" idx="3"/>
            <a:endCxn id="87" idx="2"/>
          </p:cNvCxnSpPr>
          <p:nvPr/>
        </p:nvCxnSpPr>
        <p:spPr>
          <a:xfrm flipH="1">
            <a:off x="8106865" y="3201384"/>
            <a:ext cx="856901" cy="1750912"/>
          </a:xfrm>
          <a:prstGeom prst="bentConnector4">
            <a:avLst>
              <a:gd name="adj1" fmla="val -26678"/>
              <a:gd name="adj2" fmla="val 1130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648A20-4623-4169-8F7F-29BD618F2419}"/>
              </a:ext>
            </a:extLst>
          </p:cNvPr>
          <p:cNvCxnSpPr>
            <a:cxnSpLocks/>
            <a:stCxn id="326" idx="4"/>
            <a:endCxn id="328" idx="1"/>
          </p:cNvCxnSpPr>
          <p:nvPr/>
        </p:nvCxnSpPr>
        <p:spPr>
          <a:xfrm>
            <a:off x="6022567" y="1542199"/>
            <a:ext cx="5" cy="40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61A9596-DE0E-49D4-82DA-0773F7417D86}"/>
              </a:ext>
            </a:extLst>
          </p:cNvPr>
          <p:cNvCxnSpPr>
            <a:cxnSpLocks/>
            <a:stCxn id="328" idx="4"/>
            <a:endCxn id="82" idx="0"/>
          </p:cNvCxnSpPr>
          <p:nvPr/>
        </p:nvCxnSpPr>
        <p:spPr>
          <a:xfrm>
            <a:off x="6022572" y="2338403"/>
            <a:ext cx="1" cy="31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1169FA4-77B2-4937-A4A2-AD1C23507C73}"/>
              </a:ext>
            </a:extLst>
          </p:cNvPr>
          <p:cNvCxnSpPr>
            <a:cxnSpLocks/>
            <a:stCxn id="82" idx="2"/>
            <a:endCxn id="327" idx="0"/>
          </p:cNvCxnSpPr>
          <p:nvPr/>
        </p:nvCxnSpPr>
        <p:spPr>
          <a:xfrm flipH="1">
            <a:off x="6022568" y="2976649"/>
            <a:ext cx="5" cy="33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0587C6B-D4E2-4DB0-88FB-AF181A9CAD07}"/>
              </a:ext>
            </a:extLst>
          </p:cNvPr>
          <p:cNvCxnSpPr>
            <a:cxnSpLocks/>
            <a:stCxn id="327" idx="2"/>
            <a:endCxn id="80" idx="0"/>
          </p:cNvCxnSpPr>
          <p:nvPr/>
        </p:nvCxnSpPr>
        <p:spPr>
          <a:xfrm>
            <a:off x="6022568" y="3628372"/>
            <a:ext cx="0" cy="25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6D5617A-CFFA-4ECD-93B1-770B5A8D33C1}"/>
              </a:ext>
            </a:extLst>
          </p:cNvPr>
          <p:cNvCxnSpPr>
            <a:cxnSpLocks/>
            <a:stCxn id="80" idx="2"/>
            <a:endCxn id="83" idx="1"/>
          </p:cNvCxnSpPr>
          <p:nvPr/>
        </p:nvCxnSpPr>
        <p:spPr>
          <a:xfrm>
            <a:off x="6022568" y="4201866"/>
            <a:ext cx="3" cy="39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EF938A5-363E-432A-B77D-D4886B8BA5F1}"/>
              </a:ext>
            </a:extLst>
          </p:cNvPr>
          <p:cNvCxnSpPr>
            <a:cxnSpLocks/>
            <a:stCxn id="83" idx="4"/>
            <a:endCxn id="84" idx="0"/>
          </p:cNvCxnSpPr>
          <p:nvPr/>
        </p:nvCxnSpPr>
        <p:spPr>
          <a:xfrm flipH="1">
            <a:off x="6022570" y="4994987"/>
            <a:ext cx="1" cy="425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0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USES AND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06427" y="2217740"/>
            <a:ext cx="2896671" cy="823912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06427" y="3275410"/>
            <a:ext cx="2896671" cy="1997867"/>
          </a:xfrm>
        </p:spPr>
        <p:txBody>
          <a:bodyPr>
            <a:normAutofit/>
          </a:bodyPr>
          <a:lstStyle/>
          <a:p>
            <a:r>
              <a:rPr lang="en-US" dirty="0"/>
              <a:t>Asses Individual state with past and current stage</a:t>
            </a:r>
          </a:p>
          <a:p>
            <a:r>
              <a:rPr lang="en-US" dirty="0"/>
              <a:t>It can be used for Psychiatric diagnosis, automated call centers, assessing driver’s mental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424369" y="2199810"/>
            <a:ext cx="2882475" cy="823912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24369" y="3257480"/>
            <a:ext cx="2882475" cy="2690413"/>
          </a:xfrm>
        </p:spPr>
        <p:txBody>
          <a:bodyPr>
            <a:normAutofit/>
          </a:bodyPr>
          <a:lstStyle/>
          <a:p>
            <a:r>
              <a:rPr lang="en-US" dirty="0"/>
              <a:t>Datasets are recorded in silent labs but in real time the voice recorded seems to be noisy.</a:t>
            </a:r>
          </a:p>
          <a:p>
            <a:r>
              <a:rPr lang="en-US" dirty="0"/>
              <a:t> Accuracy is generally affected by extraction and selection of efficient feature</a:t>
            </a:r>
          </a:p>
          <a:p>
            <a:r>
              <a:rPr lang="en-US" dirty="0"/>
              <a:t>Getting the accurate emotion from a voice was a challenging task.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5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45546"/>
            <a:ext cx="4179570" cy="1715531"/>
          </a:xfrm>
        </p:spPr>
        <p:txBody>
          <a:bodyPr/>
          <a:lstStyle/>
          <a:p>
            <a:r>
              <a:rPr lang="en-US" dirty="0"/>
              <a:t>UNIQUENESS OF THE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2628734"/>
            <a:ext cx="4465544" cy="35145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Emotions are extremely important in human mental health.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means of communicating one's point of view or mental state to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Emotion Recognition (SER) is the extraction of the speaker's emotional state from his or her speech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Emotion-sensing technologies can assist employees in making better decisions, improving their focus and performance at work, managing stress, and adopting healthier and more productive working styles.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9F67DE57-8B31-4162-A0B4-B2B58BEB71FC}"/>
              </a:ext>
            </a:extLst>
          </p:cNvPr>
          <p:cNvSpPr txBox="1">
            <a:spLocks/>
          </p:cNvSpPr>
          <p:nvPr/>
        </p:nvSpPr>
        <p:spPr>
          <a:xfrm>
            <a:off x="838200" y="642807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898989"/>
                </a:solidFill>
              </a:rPr>
              <a:t>APRIL 2022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1297154-2230-4397-9377-FB8E78C11A61}"/>
              </a:ext>
            </a:extLst>
          </p:cNvPr>
          <p:cNvSpPr txBox="1">
            <a:spLocks/>
          </p:cNvSpPr>
          <p:nvPr/>
        </p:nvSpPr>
        <p:spPr>
          <a:xfrm>
            <a:off x="4038600" y="642807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>
                <a:solidFill>
                  <a:srgbClr val="898989"/>
                </a:solidFill>
              </a:rPr>
              <a:t>HACK@SRET</a:t>
            </a:r>
            <a:endParaRPr lang="en-US" sz="900" dirty="0">
              <a:solidFill>
                <a:srgbClr val="898989"/>
              </a:solidFill>
            </a:endParaRP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EFC9F62A-917A-49DC-858D-0A4B05BE5C3C}"/>
              </a:ext>
            </a:extLst>
          </p:cNvPr>
          <p:cNvSpPr txBox="1">
            <a:spLocks/>
          </p:cNvSpPr>
          <p:nvPr/>
        </p:nvSpPr>
        <p:spPr>
          <a:xfrm>
            <a:off x="8610600" y="642807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rgbClr val="898989"/>
                </a:solidFill>
              </a:rPr>
              <a:pPr algn="r"/>
              <a:t>8</a:t>
            </a:fld>
            <a:endParaRPr lang="en-US" sz="9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0" y="213574"/>
            <a:ext cx="10515600" cy="690677"/>
          </a:xfrm>
        </p:spPr>
        <p:txBody>
          <a:bodyPr/>
          <a:lstStyle/>
          <a:p>
            <a:r>
              <a:rPr lang="en-US" dirty="0"/>
              <a:t>Demonstration video AND GITHUB LINK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HACK@SRET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8463" y="5929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Link : </a:t>
            </a:r>
            <a:r>
              <a:rPr lang="en-US" dirty="0">
                <a:hlinkClick r:id="rId4"/>
              </a:rPr>
              <a:t>Click Here!</a:t>
            </a:r>
            <a:endParaRPr lang="en-US" dirty="0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9B505A7F-8B96-40DD-9728-43CCD34FE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9895" y="1000269"/>
            <a:ext cx="7832305" cy="44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sharepoint/v3"/>
    <ds:schemaRef ds:uri="http://purl.org/dc/terms/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197</TotalTime>
  <Words>416</Words>
  <Application>Microsoft Office PowerPoint</Application>
  <PresentationFormat>Widescreen</PresentationFormat>
  <Paragraphs>97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Office Theme</vt:lpstr>
      <vt:lpstr>RECOGNITION OF EMOTIONAL WELL BEING USING SPEECH ANALYSIS</vt:lpstr>
      <vt:lpstr>Problem statement</vt:lpstr>
      <vt:lpstr>OBJECTIVES</vt:lpstr>
      <vt:lpstr>Dataset used</vt:lpstr>
      <vt:lpstr>Tools and technologies used</vt:lpstr>
      <vt:lpstr>WORKFLOW</vt:lpstr>
      <vt:lpstr>USES AND CHALLENGES</vt:lpstr>
      <vt:lpstr>UNIQUENESS OF THE SOLUTION</vt:lpstr>
      <vt:lpstr>Demonstration video AND GITHUB LINK</vt:lpstr>
      <vt:lpstr>MEET 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EMOTION RECOGNITION</dc:title>
  <dc:creator>rohit anand</dc:creator>
  <cp:lastModifiedBy>Adhithyan Balajee</cp:lastModifiedBy>
  <cp:revision>18</cp:revision>
  <dcterms:created xsi:type="dcterms:W3CDTF">2022-04-10T06:38:05Z</dcterms:created>
  <dcterms:modified xsi:type="dcterms:W3CDTF">2022-05-22T06:21:02Z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